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80" r:id="rId2"/>
    <p:sldId id="257" r:id="rId3"/>
    <p:sldId id="258" r:id="rId4"/>
    <p:sldId id="259" r:id="rId5"/>
    <p:sldId id="281" r:id="rId6"/>
    <p:sldId id="262" r:id="rId7"/>
    <p:sldId id="263" r:id="rId8"/>
    <p:sldId id="264" r:id="rId9"/>
    <p:sldId id="265" r:id="rId10"/>
    <p:sldId id="266" r:id="rId11"/>
    <p:sldId id="267" r:id="rId12"/>
    <p:sldId id="284" r:id="rId13"/>
    <p:sldId id="285" r:id="rId14"/>
    <p:sldId id="286" r:id="rId15"/>
    <p:sldId id="287" r:id="rId16"/>
    <p:sldId id="288" r:id="rId17"/>
    <p:sldId id="272" r:id="rId18"/>
    <p:sldId id="282" r:id="rId19"/>
    <p:sldId id="283" r:id="rId20"/>
    <p:sldId id="268" r:id="rId21"/>
    <p:sldId id="269" r:id="rId22"/>
    <p:sldId id="270" r:id="rId23"/>
    <p:sldId id="271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4726"/>
  </p:normalViewPr>
  <p:slideViewPr>
    <p:cSldViewPr snapToGrid="0">
      <p:cViewPr varScale="1">
        <p:scale>
          <a:sx n="120" d="100"/>
          <a:sy n="120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4BAC2-E002-4E53-84CD-A9D98C55A4F2}" type="doc">
      <dgm:prSet loTypeId="urn:microsoft.com/office/officeart/2018/2/layout/IconLabelList" loCatId="icon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4ADC0D-3F3C-46AE-B346-1F57804926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Frontend</a:t>
          </a:r>
          <a:r>
            <a:rPr lang="en-US"/>
            <a:t>: React</a:t>
          </a:r>
          <a:br>
            <a:rPr lang="en-US"/>
          </a:br>
          <a:r>
            <a:rPr lang="en-US" b="1"/>
            <a:t>Reason</a:t>
          </a:r>
          <a:r>
            <a:rPr lang="en-US"/>
            <a:t>: React's component-based structure allows for reusable, modular UI elements, making it easier to update and maintain. It’s widely supported, has a large community, and enables rapid development.</a:t>
          </a:r>
        </a:p>
      </dgm:t>
    </dgm:pt>
    <dgm:pt modelId="{0E275AB9-9DA1-4B43-A347-52645D191A10}" type="parTrans" cxnId="{74B60ADE-3A3F-4FF4-BDE4-00BF12B29869}">
      <dgm:prSet/>
      <dgm:spPr/>
      <dgm:t>
        <a:bodyPr/>
        <a:lstStyle/>
        <a:p>
          <a:endParaRPr lang="en-US"/>
        </a:p>
      </dgm:t>
    </dgm:pt>
    <dgm:pt modelId="{E66363BC-C0F2-4BA5-9793-618809886DAF}" type="sibTrans" cxnId="{74B60ADE-3A3F-4FF4-BDE4-00BF12B29869}">
      <dgm:prSet phldrT="1" phldr="0"/>
      <dgm:spPr/>
      <dgm:t>
        <a:bodyPr/>
        <a:lstStyle/>
        <a:p>
          <a:endParaRPr lang="en-US"/>
        </a:p>
      </dgm:t>
    </dgm:pt>
    <dgm:pt modelId="{0C3BF71A-D6EE-4916-AC80-A744925F18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Backend</a:t>
          </a:r>
          <a:r>
            <a:rPr lang="en-US"/>
            <a:t>: Node.js and Express</a:t>
          </a:r>
          <a:br>
            <a:rPr lang="en-US"/>
          </a:br>
          <a:r>
            <a:rPr lang="en-US" b="1"/>
            <a:t>Reason</a:t>
          </a:r>
          <a:r>
            <a:rPr lang="en-US"/>
            <a:t>: Node.js provides asynchronous, non-blocking operations ideal for scalable applications. Express.js simplifies routing, request handling, and integrates seamlessly with React.</a:t>
          </a:r>
        </a:p>
      </dgm:t>
    </dgm:pt>
    <dgm:pt modelId="{26F18243-F69A-40A6-8BF7-7AA17EAB4D4F}" type="parTrans" cxnId="{D8604D07-7926-434C-B8C2-1F7ACF21DEEF}">
      <dgm:prSet/>
      <dgm:spPr/>
      <dgm:t>
        <a:bodyPr/>
        <a:lstStyle/>
        <a:p>
          <a:endParaRPr lang="en-US"/>
        </a:p>
      </dgm:t>
    </dgm:pt>
    <dgm:pt modelId="{BF8D6EC7-5CC2-44D1-A5D4-9598EBF2AFFD}" type="sibTrans" cxnId="{D8604D07-7926-434C-B8C2-1F7ACF21DEEF}">
      <dgm:prSet phldrT="2" phldr="0"/>
      <dgm:spPr/>
      <dgm:t>
        <a:bodyPr/>
        <a:lstStyle/>
        <a:p>
          <a:endParaRPr lang="en-US"/>
        </a:p>
      </dgm:t>
    </dgm:pt>
    <dgm:pt modelId="{45155EDE-B988-4DED-A8E6-E7052ECD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Database</a:t>
          </a:r>
          <a:r>
            <a:rPr lang="en-US"/>
            <a:t>: PostgreSQL</a:t>
          </a:r>
          <a:br>
            <a:rPr lang="en-US"/>
          </a:br>
          <a:r>
            <a:rPr lang="en-US" b="1"/>
            <a:t>Reason</a:t>
          </a:r>
          <a:r>
            <a:rPr lang="en-US"/>
            <a:t>: PostgreSQL is a robust, open-source relational database that provides strong data integrity, advanced querying, and scalability options. It’s well-suited for handling complex data relationships in a book exchange app.</a:t>
          </a:r>
        </a:p>
      </dgm:t>
    </dgm:pt>
    <dgm:pt modelId="{E7054407-FF10-4855-8359-430EDE769DD9}" type="parTrans" cxnId="{64871F00-56EB-4777-86AE-70FBA8293CB6}">
      <dgm:prSet/>
      <dgm:spPr/>
      <dgm:t>
        <a:bodyPr/>
        <a:lstStyle/>
        <a:p>
          <a:endParaRPr lang="en-US"/>
        </a:p>
      </dgm:t>
    </dgm:pt>
    <dgm:pt modelId="{99DF74B9-D0FC-4FBF-9008-04272293376A}" type="sibTrans" cxnId="{64871F00-56EB-4777-86AE-70FBA8293CB6}">
      <dgm:prSet phldrT="3" phldr="0"/>
      <dgm:spPr/>
      <dgm:t>
        <a:bodyPr/>
        <a:lstStyle/>
        <a:p>
          <a:endParaRPr lang="en-US"/>
        </a:p>
      </dgm:t>
    </dgm:pt>
    <dgm:pt modelId="{6BF479E0-066A-4162-A775-AE223AB98D63}" type="pres">
      <dgm:prSet presAssocID="{8164BAC2-E002-4E53-84CD-A9D98C55A4F2}" presName="root" presStyleCnt="0">
        <dgm:presLayoutVars>
          <dgm:dir/>
          <dgm:resizeHandles val="exact"/>
        </dgm:presLayoutVars>
      </dgm:prSet>
      <dgm:spPr/>
    </dgm:pt>
    <dgm:pt modelId="{1F94D06C-D267-426E-9001-689959ED9879}" type="pres">
      <dgm:prSet presAssocID="{884ADC0D-3F3C-46AE-B346-1F57804926E8}" presName="compNode" presStyleCnt="0"/>
      <dgm:spPr/>
    </dgm:pt>
    <dgm:pt modelId="{53455FAB-5B3E-4DA2-B27E-8397D20F0646}" type="pres">
      <dgm:prSet presAssocID="{884ADC0D-3F3C-46AE-B346-1F5780492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362F790-A6A1-4839-991D-021E2EDFC10C}" type="pres">
      <dgm:prSet presAssocID="{884ADC0D-3F3C-46AE-B346-1F57804926E8}" presName="spaceRect" presStyleCnt="0"/>
      <dgm:spPr/>
    </dgm:pt>
    <dgm:pt modelId="{5CC276EC-672C-4E6C-BAB4-BCA989C89D18}" type="pres">
      <dgm:prSet presAssocID="{884ADC0D-3F3C-46AE-B346-1F57804926E8}" presName="textRect" presStyleLbl="revTx" presStyleIdx="0" presStyleCnt="3">
        <dgm:presLayoutVars>
          <dgm:chMax val="1"/>
          <dgm:chPref val="1"/>
        </dgm:presLayoutVars>
      </dgm:prSet>
      <dgm:spPr/>
    </dgm:pt>
    <dgm:pt modelId="{69BB4BEA-EAF4-4833-94FA-992D8F24BD60}" type="pres">
      <dgm:prSet presAssocID="{E66363BC-C0F2-4BA5-9793-618809886DAF}" presName="sibTrans" presStyleCnt="0"/>
      <dgm:spPr/>
    </dgm:pt>
    <dgm:pt modelId="{A5E5B0F8-1D11-4FF7-948E-0B68D3B05346}" type="pres">
      <dgm:prSet presAssocID="{0C3BF71A-D6EE-4916-AC80-A744925F18F0}" presName="compNode" presStyleCnt="0"/>
      <dgm:spPr/>
    </dgm:pt>
    <dgm:pt modelId="{66731819-3AD7-41D0-96F7-EBE4574C4D51}" type="pres">
      <dgm:prSet presAssocID="{0C3BF71A-D6EE-4916-AC80-A744925F18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DB8E6A0-535E-4F97-9ACE-A3332EE2D12E}" type="pres">
      <dgm:prSet presAssocID="{0C3BF71A-D6EE-4916-AC80-A744925F18F0}" presName="spaceRect" presStyleCnt="0"/>
      <dgm:spPr/>
    </dgm:pt>
    <dgm:pt modelId="{EA57FD2B-063E-4A5F-AA88-BA8FD857F373}" type="pres">
      <dgm:prSet presAssocID="{0C3BF71A-D6EE-4916-AC80-A744925F18F0}" presName="textRect" presStyleLbl="revTx" presStyleIdx="1" presStyleCnt="3">
        <dgm:presLayoutVars>
          <dgm:chMax val="1"/>
          <dgm:chPref val="1"/>
        </dgm:presLayoutVars>
      </dgm:prSet>
      <dgm:spPr/>
    </dgm:pt>
    <dgm:pt modelId="{E843A25B-32E5-408C-A11A-2B79D16695A0}" type="pres">
      <dgm:prSet presAssocID="{BF8D6EC7-5CC2-44D1-A5D4-9598EBF2AFFD}" presName="sibTrans" presStyleCnt="0"/>
      <dgm:spPr/>
    </dgm:pt>
    <dgm:pt modelId="{27E43BAB-54CB-45EB-A819-91EE56FDFBBB}" type="pres">
      <dgm:prSet presAssocID="{45155EDE-B988-4DED-A8E6-E7052ECD4898}" presName="compNode" presStyleCnt="0"/>
      <dgm:spPr/>
    </dgm:pt>
    <dgm:pt modelId="{18E6DC56-57C6-4989-A74F-6092C1E040BF}" type="pres">
      <dgm:prSet presAssocID="{45155EDE-B988-4DED-A8E6-E7052ECD48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AE9E082-2999-4A2D-8BED-D2ABEDF3BD5A}" type="pres">
      <dgm:prSet presAssocID="{45155EDE-B988-4DED-A8E6-E7052ECD4898}" presName="spaceRect" presStyleCnt="0"/>
      <dgm:spPr/>
    </dgm:pt>
    <dgm:pt modelId="{40D75307-65E7-464E-8095-909BA35E4628}" type="pres">
      <dgm:prSet presAssocID="{45155EDE-B988-4DED-A8E6-E7052ECD48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4871F00-56EB-4777-86AE-70FBA8293CB6}" srcId="{8164BAC2-E002-4E53-84CD-A9D98C55A4F2}" destId="{45155EDE-B988-4DED-A8E6-E7052ECD4898}" srcOrd="2" destOrd="0" parTransId="{E7054407-FF10-4855-8359-430EDE769DD9}" sibTransId="{99DF74B9-D0FC-4FBF-9008-04272293376A}"/>
    <dgm:cxn modelId="{5EA69706-09AD-644C-9CF8-B0B79F7FA00C}" type="presOf" srcId="{0C3BF71A-D6EE-4916-AC80-A744925F18F0}" destId="{EA57FD2B-063E-4A5F-AA88-BA8FD857F373}" srcOrd="0" destOrd="0" presId="urn:microsoft.com/office/officeart/2018/2/layout/IconLabelList"/>
    <dgm:cxn modelId="{D8604D07-7926-434C-B8C2-1F7ACF21DEEF}" srcId="{8164BAC2-E002-4E53-84CD-A9D98C55A4F2}" destId="{0C3BF71A-D6EE-4916-AC80-A744925F18F0}" srcOrd="1" destOrd="0" parTransId="{26F18243-F69A-40A6-8BF7-7AA17EAB4D4F}" sibTransId="{BF8D6EC7-5CC2-44D1-A5D4-9598EBF2AFFD}"/>
    <dgm:cxn modelId="{2EA40D8F-D4C9-854C-A588-3114A733B268}" type="presOf" srcId="{45155EDE-B988-4DED-A8E6-E7052ECD4898}" destId="{40D75307-65E7-464E-8095-909BA35E4628}" srcOrd="0" destOrd="0" presId="urn:microsoft.com/office/officeart/2018/2/layout/IconLabelList"/>
    <dgm:cxn modelId="{2F99EED0-0BE3-124D-8AE6-2869C391D208}" type="presOf" srcId="{8164BAC2-E002-4E53-84CD-A9D98C55A4F2}" destId="{6BF479E0-066A-4162-A775-AE223AB98D63}" srcOrd="0" destOrd="0" presId="urn:microsoft.com/office/officeart/2018/2/layout/IconLabelList"/>
    <dgm:cxn modelId="{74B60ADE-3A3F-4FF4-BDE4-00BF12B29869}" srcId="{8164BAC2-E002-4E53-84CD-A9D98C55A4F2}" destId="{884ADC0D-3F3C-46AE-B346-1F57804926E8}" srcOrd="0" destOrd="0" parTransId="{0E275AB9-9DA1-4B43-A347-52645D191A10}" sibTransId="{E66363BC-C0F2-4BA5-9793-618809886DAF}"/>
    <dgm:cxn modelId="{72429DF9-C05E-0A4B-90A0-8E72B7EDDFE9}" type="presOf" srcId="{884ADC0D-3F3C-46AE-B346-1F57804926E8}" destId="{5CC276EC-672C-4E6C-BAB4-BCA989C89D18}" srcOrd="0" destOrd="0" presId="urn:microsoft.com/office/officeart/2018/2/layout/IconLabelList"/>
    <dgm:cxn modelId="{BC448457-C0E4-D945-B375-49183F81DCC9}" type="presParOf" srcId="{6BF479E0-066A-4162-A775-AE223AB98D63}" destId="{1F94D06C-D267-426E-9001-689959ED9879}" srcOrd="0" destOrd="0" presId="urn:microsoft.com/office/officeart/2018/2/layout/IconLabelList"/>
    <dgm:cxn modelId="{7773DA6E-0287-764F-80B6-D6EFFE266184}" type="presParOf" srcId="{1F94D06C-D267-426E-9001-689959ED9879}" destId="{53455FAB-5B3E-4DA2-B27E-8397D20F0646}" srcOrd="0" destOrd="0" presId="urn:microsoft.com/office/officeart/2018/2/layout/IconLabelList"/>
    <dgm:cxn modelId="{D42E352B-DF4F-5747-98AE-1B912D94A31D}" type="presParOf" srcId="{1F94D06C-D267-426E-9001-689959ED9879}" destId="{0362F790-A6A1-4839-991D-021E2EDFC10C}" srcOrd="1" destOrd="0" presId="urn:microsoft.com/office/officeart/2018/2/layout/IconLabelList"/>
    <dgm:cxn modelId="{6304A97F-DB4C-0B46-816C-ACC2382B8173}" type="presParOf" srcId="{1F94D06C-D267-426E-9001-689959ED9879}" destId="{5CC276EC-672C-4E6C-BAB4-BCA989C89D18}" srcOrd="2" destOrd="0" presId="urn:microsoft.com/office/officeart/2018/2/layout/IconLabelList"/>
    <dgm:cxn modelId="{A7CE8457-BFCF-BD42-8357-F4AA39A96DB8}" type="presParOf" srcId="{6BF479E0-066A-4162-A775-AE223AB98D63}" destId="{69BB4BEA-EAF4-4833-94FA-992D8F24BD60}" srcOrd="1" destOrd="0" presId="urn:microsoft.com/office/officeart/2018/2/layout/IconLabelList"/>
    <dgm:cxn modelId="{202167EC-1E46-CA43-A317-B269E4B77A87}" type="presParOf" srcId="{6BF479E0-066A-4162-A775-AE223AB98D63}" destId="{A5E5B0F8-1D11-4FF7-948E-0B68D3B05346}" srcOrd="2" destOrd="0" presId="urn:microsoft.com/office/officeart/2018/2/layout/IconLabelList"/>
    <dgm:cxn modelId="{D6EED8BD-B9A1-1348-A2EE-AAC0DBDBCAB5}" type="presParOf" srcId="{A5E5B0F8-1D11-4FF7-948E-0B68D3B05346}" destId="{66731819-3AD7-41D0-96F7-EBE4574C4D51}" srcOrd="0" destOrd="0" presId="urn:microsoft.com/office/officeart/2018/2/layout/IconLabelList"/>
    <dgm:cxn modelId="{1401BE99-1026-654D-8B40-94B98CFF150F}" type="presParOf" srcId="{A5E5B0F8-1D11-4FF7-948E-0B68D3B05346}" destId="{FDB8E6A0-535E-4F97-9ACE-A3332EE2D12E}" srcOrd="1" destOrd="0" presId="urn:microsoft.com/office/officeart/2018/2/layout/IconLabelList"/>
    <dgm:cxn modelId="{DC67810F-96B5-124B-ACCF-25C9540A3A0A}" type="presParOf" srcId="{A5E5B0F8-1D11-4FF7-948E-0B68D3B05346}" destId="{EA57FD2B-063E-4A5F-AA88-BA8FD857F373}" srcOrd="2" destOrd="0" presId="urn:microsoft.com/office/officeart/2018/2/layout/IconLabelList"/>
    <dgm:cxn modelId="{9D9DDED5-A4B0-6742-BF24-841F9D67CCCE}" type="presParOf" srcId="{6BF479E0-066A-4162-A775-AE223AB98D63}" destId="{E843A25B-32E5-408C-A11A-2B79D16695A0}" srcOrd="3" destOrd="0" presId="urn:microsoft.com/office/officeart/2018/2/layout/IconLabelList"/>
    <dgm:cxn modelId="{57179DC6-6FC7-4341-B55B-4B81295D97F6}" type="presParOf" srcId="{6BF479E0-066A-4162-A775-AE223AB98D63}" destId="{27E43BAB-54CB-45EB-A819-91EE56FDFBBB}" srcOrd="4" destOrd="0" presId="urn:microsoft.com/office/officeart/2018/2/layout/IconLabelList"/>
    <dgm:cxn modelId="{0E4A28F4-5368-1B40-B1EC-8CA277F4B0BB}" type="presParOf" srcId="{27E43BAB-54CB-45EB-A819-91EE56FDFBBB}" destId="{18E6DC56-57C6-4989-A74F-6092C1E040BF}" srcOrd="0" destOrd="0" presId="urn:microsoft.com/office/officeart/2018/2/layout/IconLabelList"/>
    <dgm:cxn modelId="{992351EC-1ACA-DF44-B5EC-97CB0B8CC8AE}" type="presParOf" srcId="{27E43BAB-54CB-45EB-A819-91EE56FDFBBB}" destId="{BAE9E082-2999-4A2D-8BED-D2ABEDF3BD5A}" srcOrd="1" destOrd="0" presId="urn:microsoft.com/office/officeart/2018/2/layout/IconLabelList"/>
    <dgm:cxn modelId="{9FA5302D-CD6A-C142-A43C-CF35CF77F495}" type="presParOf" srcId="{27E43BAB-54CB-45EB-A819-91EE56FDFBBB}" destId="{40D75307-65E7-464E-8095-909BA35E46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55FAB-5B3E-4DA2-B27E-8397D20F0646}">
      <dsp:nvSpPr>
        <dsp:cNvPr id="0" name=""/>
        <dsp:cNvSpPr/>
      </dsp:nvSpPr>
      <dsp:spPr>
        <a:xfrm>
          <a:off x="1021762" y="701769"/>
          <a:ext cx="1470440" cy="14704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C276EC-672C-4E6C-BAB4-BCA989C89D18}">
      <dsp:nvSpPr>
        <dsp:cNvPr id="0" name=""/>
        <dsp:cNvSpPr/>
      </dsp:nvSpPr>
      <dsp:spPr>
        <a:xfrm>
          <a:off x="123159" y="2614568"/>
          <a:ext cx="3267645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Frontend</a:t>
          </a:r>
          <a:r>
            <a:rPr lang="en-US" sz="1100" kern="1200"/>
            <a:t>: React</a:t>
          </a:r>
          <a:br>
            <a:rPr lang="en-US" sz="1100" kern="1200"/>
          </a:br>
          <a:r>
            <a:rPr lang="en-US" sz="1100" b="1" kern="1200"/>
            <a:t>Reason</a:t>
          </a:r>
          <a:r>
            <a:rPr lang="en-US" sz="1100" kern="1200"/>
            <a:t>: React's component-based structure allows for reusable, modular UI elements, making it easier to update and maintain. It’s widely supported, has a large community, and enables rapid development.</a:t>
          </a:r>
        </a:p>
      </dsp:txBody>
      <dsp:txXfrm>
        <a:off x="123159" y="2614568"/>
        <a:ext cx="3267645" cy="1035000"/>
      </dsp:txXfrm>
    </dsp:sp>
    <dsp:sp modelId="{66731819-3AD7-41D0-96F7-EBE4574C4D51}">
      <dsp:nvSpPr>
        <dsp:cNvPr id="0" name=""/>
        <dsp:cNvSpPr/>
      </dsp:nvSpPr>
      <dsp:spPr>
        <a:xfrm>
          <a:off x="4861246" y="701769"/>
          <a:ext cx="1470440" cy="14704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57FD2B-063E-4A5F-AA88-BA8FD857F373}">
      <dsp:nvSpPr>
        <dsp:cNvPr id="0" name=""/>
        <dsp:cNvSpPr/>
      </dsp:nvSpPr>
      <dsp:spPr>
        <a:xfrm>
          <a:off x="3962643" y="2614568"/>
          <a:ext cx="3267645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Backend</a:t>
          </a:r>
          <a:r>
            <a:rPr lang="en-US" sz="1100" kern="1200"/>
            <a:t>: Node.js and Express</a:t>
          </a:r>
          <a:br>
            <a:rPr lang="en-US" sz="1100" kern="1200"/>
          </a:br>
          <a:r>
            <a:rPr lang="en-US" sz="1100" b="1" kern="1200"/>
            <a:t>Reason</a:t>
          </a:r>
          <a:r>
            <a:rPr lang="en-US" sz="1100" kern="1200"/>
            <a:t>: Node.js provides asynchronous, non-blocking operations ideal for scalable applications. Express.js simplifies routing, request handling, and integrates seamlessly with React.</a:t>
          </a:r>
        </a:p>
      </dsp:txBody>
      <dsp:txXfrm>
        <a:off x="3962643" y="2614568"/>
        <a:ext cx="3267645" cy="1035000"/>
      </dsp:txXfrm>
    </dsp:sp>
    <dsp:sp modelId="{18E6DC56-57C6-4989-A74F-6092C1E040BF}">
      <dsp:nvSpPr>
        <dsp:cNvPr id="0" name=""/>
        <dsp:cNvSpPr/>
      </dsp:nvSpPr>
      <dsp:spPr>
        <a:xfrm>
          <a:off x="8700729" y="701769"/>
          <a:ext cx="1470440" cy="14704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D75307-65E7-464E-8095-909BA35E4628}">
      <dsp:nvSpPr>
        <dsp:cNvPr id="0" name=""/>
        <dsp:cNvSpPr/>
      </dsp:nvSpPr>
      <dsp:spPr>
        <a:xfrm>
          <a:off x="7802127" y="2614568"/>
          <a:ext cx="3267645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Database</a:t>
          </a:r>
          <a:r>
            <a:rPr lang="en-US" sz="1100" kern="1200"/>
            <a:t>: PostgreSQL</a:t>
          </a:r>
          <a:br>
            <a:rPr lang="en-US" sz="1100" kern="1200"/>
          </a:br>
          <a:r>
            <a:rPr lang="en-US" sz="1100" b="1" kern="1200"/>
            <a:t>Reason</a:t>
          </a:r>
          <a:r>
            <a:rPr lang="en-US" sz="1100" kern="1200"/>
            <a:t>: PostgreSQL is a robust, open-source relational database that provides strong data integrity, advanced querying, and scalability options. It’s well-suited for handling complex data relationships in a book exchange app.</a:t>
          </a:r>
        </a:p>
      </dsp:txBody>
      <dsp:txXfrm>
        <a:off x="7802127" y="2614568"/>
        <a:ext cx="3267645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E2649-CDEA-2E4C-96B4-CEC90469BB82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E2D4-5E58-5546-A2A2-C8EB3E8E5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3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E2D4-5E58-5546-A2A2-C8EB3E8E5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K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249804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58612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236815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93157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231155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26307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K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582667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506974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34781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9697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69408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289436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24030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8453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260598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282099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36393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6FAF156-D484-8549-B310-B115EB9B0C76}" type="datetimeFigureOut">
              <a:rPr lang="en-KH" smtClean="0"/>
              <a:t>11/15/24</a:t>
            </a:fld>
            <a:endParaRPr lang="en-K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KH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C1B20C2-65A6-024D-B00B-D35AB6FE99C9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52985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ABB5-78BE-E92C-3504-8B4B196F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6A2B1-15B6-3470-CB1A-8763E03D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66600-5006-1930-DDE3-7D2B7066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457199"/>
            <a:ext cx="11938000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0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DA35-B346-41F1-4641-8DEDC93A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Add Book, shows under “Your books”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9D016-6082-CF4D-C072-52FC3F61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DBF7D-6249-26C4-CB44-947B0A76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0198"/>
            <a:ext cx="11506200" cy="483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97EB-880B-0AA5-EDBD-EFBFADE2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Delete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517FF-E9E0-8D36-AB44-55260BF00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2BA5B-6442-0A24-B14E-4899FE80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281303"/>
            <a:ext cx="11277600" cy="51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2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ECE4-09CD-4179-84A2-5B88A4E1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functionality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C2C10C-8775-1D7A-EE79-ACE529044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066"/>
            <a:ext cx="10515600" cy="1019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680CC-07EA-D194-CEE1-5CE94B4D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2959100"/>
            <a:ext cx="10831286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4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B946-4B60-B692-A840-B3D2C10D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like </a:t>
            </a:r>
            <a:r>
              <a:rPr lang="en-US" b="1" dirty="0"/>
              <a:t>Twilio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3DCC3-A6F6-7171-85CA-6FAAF156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WhatsApp requires an integration with an API to send messages. One common way to do this is by using a service like </a:t>
            </a:r>
            <a:r>
              <a:rPr lang="en-US" b="1" dirty="0"/>
              <a:t>Twilio API</a:t>
            </a:r>
            <a:r>
              <a:rPr lang="en-US" dirty="0"/>
              <a:t>, which offers WhatsApp messaging capabilities.</a:t>
            </a:r>
          </a:p>
          <a:p>
            <a:r>
              <a:rPr lang="en-US" dirty="0"/>
              <a:t>Here’s how you can approach this:</a:t>
            </a:r>
          </a:p>
          <a:p>
            <a:r>
              <a:rPr lang="en-US" b="1" dirty="0"/>
              <a:t>1. Choose a WhatsApp API Provider</a:t>
            </a:r>
          </a:p>
          <a:p>
            <a:r>
              <a:rPr lang="en-US" dirty="0"/>
              <a:t>To send WhatsApp messages, you’ll need to integrate with a WhatsApp messaging API. The most popular service for this is </a:t>
            </a:r>
            <a:r>
              <a:rPr lang="en-US" b="1" dirty="0"/>
              <a:t>Twilio.</a:t>
            </a:r>
          </a:p>
          <a:p>
            <a:r>
              <a:rPr lang="en-US" dirty="0"/>
              <a:t>For simplicity, I’ll guide you on how to use </a:t>
            </a:r>
            <a:r>
              <a:rPr lang="en-US" b="1" dirty="0"/>
              <a:t>Twilio API</a:t>
            </a:r>
            <a:r>
              <a:rPr lang="en-US" dirty="0"/>
              <a:t> to send WhatsApp messages.</a:t>
            </a:r>
          </a:p>
          <a:p>
            <a:r>
              <a:rPr lang="en-US" b="1" dirty="0"/>
              <a:t>2. Sign up for Twilio and Get API Keys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effectLst/>
              </a:rPr>
              <a:t>Twilio</a:t>
            </a:r>
            <a:r>
              <a:rPr lang="en-US" dirty="0"/>
              <a:t> and sign up for an account.</a:t>
            </a:r>
          </a:p>
          <a:p>
            <a:pPr>
              <a:buFont typeface="+mj-lt"/>
              <a:buAutoNum type="arabicPeriod"/>
            </a:pPr>
            <a:r>
              <a:rPr lang="en-US" dirty="0"/>
              <a:t>After signing up, get your </a:t>
            </a:r>
            <a:r>
              <a:rPr lang="en-US" b="1" dirty="0"/>
              <a:t>Account SID</a:t>
            </a:r>
            <a:r>
              <a:rPr lang="en-US" dirty="0"/>
              <a:t>, </a:t>
            </a:r>
            <a:r>
              <a:rPr lang="en-US" b="1" dirty="0"/>
              <a:t>Auth Token</a:t>
            </a:r>
            <a:r>
              <a:rPr lang="en-US" dirty="0"/>
              <a:t>, and </a:t>
            </a:r>
            <a:r>
              <a:rPr lang="en-US" b="1" dirty="0"/>
              <a:t>WhatsApp-enabled number</a:t>
            </a:r>
            <a:r>
              <a:rPr lang="en-US" dirty="0"/>
              <a:t> from the Twilio console.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0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A2BEE-9C97-9317-7C15-8A2FF6D4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000"/>
            <a:ext cx="10515600" cy="3763963"/>
          </a:xfrm>
        </p:spPr>
        <p:txBody>
          <a:bodyPr/>
          <a:lstStyle/>
          <a:p>
            <a:r>
              <a:rPr lang="en-US" dirty="0"/>
              <a:t>Twilio is a cloud communications company that provides APIs and SDKs to help developers and businesses add communication features to their applications: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Voice</a:t>
            </a:r>
            <a:r>
              <a:rPr lang="en-US" dirty="0"/>
              <a:t>: Make and receive phone calls </a:t>
            </a:r>
          </a:p>
          <a:p>
            <a:r>
              <a:rPr lang="en-US" b="1" dirty="0"/>
              <a:t>Text</a:t>
            </a:r>
            <a:r>
              <a:rPr lang="en-US" dirty="0"/>
              <a:t>: Send and receive text messages </a:t>
            </a:r>
          </a:p>
          <a:p>
            <a:r>
              <a:rPr lang="en-US" b="1" dirty="0"/>
              <a:t>Video</a:t>
            </a:r>
            <a:r>
              <a:rPr lang="en-US" dirty="0"/>
              <a:t>: Add real-time video calling to applications </a:t>
            </a:r>
          </a:p>
          <a:p>
            <a:r>
              <a:rPr lang="en-US" b="1" dirty="0"/>
              <a:t>Chat</a:t>
            </a:r>
            <a:r>
              <a:rPr lang="en-US" dirty="0"/>
              <a:t>: Add chat capabilities to applications </a:t>
            </a:r>
          </a:p>
          <a:p>
            <a:r>
              <a:rPr lang="en-US" b="1" dirty="0"/>
              <a:t>Email</a:t>
            </a:r>
            <a:r>
              <a:rPr lang="en-US" dirty="0"/>
              <a:t>: Add email capabilities to applications </a:t>
            </a:r>
          </a:p>
          <a:p>
            <a:r>
              <a:rPr lang="en-US" b="1" dirty="0"/>
              <a:t>Authentication</a:t>
            </a:r>
            <a:r>
              <a:rPr lang="en-US" dirty="0"/>
              <a:t>: Add authentication capabilities to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3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2B62-B156-A42B-E790-84CAE889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TWILIO SANDBOX MSG TEST: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5846-4B49-00DB-B901-C52AF7513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10EE7-6DFF-07C1-509D-C833DDD5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9" y="1690688"/>
            <a:ext cx="10699344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F8CF-991E-EEC9-3EC8-BC9F7C2E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SUCCESS-TEST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CA47C6-C050-889C-7EC1-FB9D06EF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760" y="2603500"/>
            <a:ext cx="610679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0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9855-61EB-45ED-D093-02FC8A3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napshots of API response in Postman</a:t>
            </a:r>
            <a:br>
              <a:rPr lang="en-US" sz="6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67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FDD7-E106-0433-6897-06A91C7C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11C8-62CB-5CF0-A3A3-B1EDCC8E5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8444"/>
          </a:xfrm>
        </p:spPr>
        <p:txBody>
          <a:bodyPr>
            <a:normAutofit fontScale="32500" lnSpcReduction="20000"/>
          </a:bodyPr>
          <a:lstStyle/>
          <a:p>
            <a:r>
              <a:rPr lang="en-US" b="1" dirty="0"/>
              <a:t>Z0044L9@THHM4G4PNY book-exchange-</a:t>
            </a:r>
            <a:r>
              <a:rPr lang="en-US" b="1" dirty="0" err="1"/>
              <a:t>frontendv</a:t>
            </a:r>
            <a:r>
              <a:rPr lang="en-US" b="1" dirty="0"/>
              <a:t> % ::1 - - [10/Nov/2024:15:50:53 +0000] "OPTIONS /auth/login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[10/Nov/2024:15:50:53 +0000] "POST /auth/login HTTP/1.1" 200 66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[10/Nov/2024:15:50:53 +0000] "GET /</a:t>
            </a:r>
            <a:r>
              <a:rPr lang="en-US" b="1" dirty="0" err="1"/>
              <a:t>api</a:t>
            </a:r>
            <a:r>
              <a:rPr lang="en-US" b="1" dirty="0"/>
              <a:t>/books/1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[10/Nov/2024:15:50:53 +0000] "GET /</a:t>
            </a:r>
            <a:r>
              <a:rPr lang="en-US" b="1" dirty="0" err="1"/>
              <a:t>api</a:t>
            </a:r>
            <a:r>
              <a:rPr lang="en-US" b="1" dirty="0"/>
              <a:t>/books/1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[10/Nov/2024:15:50:54 +0000] "GET /</a:t>
            </a:r>
            <a:r>
              <a:rPr lang="en-US" b="1" dirty="0" err="1"/>
              <a:t>api</a:t>
            </a:r>
            <a:r>
              <a:rPr lang="en-US" b="1" dirty="0"/>
              <a:t>/books/other-users/7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[10/Nov/2024:15:50:54 +0000] "GET /</a:t>
            </a:r>
            <a:r>
              <a:rPr lang="en-US" b="1" dirty="0" err="1"/>
              <a:t>api</a:t>
            </a:r>
            <a:r>
              <a:rPr lang="en-US" b="1" dirty="0"/>
              <a:t>/books/other-users/7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[10/Nov/2024:15:50:56 +0000] "GET /</a:t>
            </a:r>
            <a:r>
              <a:rPr lang="en-US" b="1" dirty="0" err="1"/>
              <a:t>api</a:t>
            </a:r>
            <a:r>
              <a:rPr lang="en-US" b="1" dirty="0"/>
              <a:t>/books/1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[10/Nov/2024:15:50:56 +0000] "GET /</a:t>
            </a:r>
            <a:r>
              <a:rPr lang="en-US" b="1" dirty="0" err="1"/>
              <a:t>api</a:t>
            </a:r>
            <a:r>
              <a:rPr lang="en-US" b="1" dirty="0"/>
              <a:t>/books/1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[10/Nov/2024:15:51:00 +0000] "GET /</a:t>
            </a:r>
            <a:r>
              <a:rPr lang="en-US" b="1" dirty="0" err="1"/>
              <a:t>api</a:t>
            </a:r>
            <a:r>
              <a:rPr lang="en-US" b="1" dirty="0"/>
              <a:t>/</a:t>
            </a:r>
            <a:r>
              <a:rPr lang="en-US" b="1" dirty="0" err="1"/>
              <a:t>books-search?title</a:t>
            </a:r>
            <a:r>
              <a:rPr lang="en-US" b="1" dirty="0"/>
              <a:t>=&amp;author=&amp;genre=</a:t>
            </a:r>
            <a:r>
              <a:rPr lang="en-US" b="1" dirty="0" err="1"/>
              <a:t>love&amp;location</a:t>
            </a:r>
            <a:r>
              <a:rPr lang="en-US" b="1" dirty="0"/>
              <a:t>=&amp;availability=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[10/Nov/2024:15:51:20 +0000] "OPTIONS /</a:t>
            </a:r>
            <a:r>
              <a:rPr lang="en-US" b="1" dirty="0" err="1"/>
              <a:t>api</a:t>
            </a:r>
            <a:r>
              <a:rPr lang="en-US" b="1" dirty="0"/>
              <a:t>/books/14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[10/Nov/2024:15:51:20 +0000] "PUT /</a:t>
            </a:r>
            <a:r>
              <a:rPr lang="en-US" b="1" dirty="0" err="1"/>
              <a:t>api</a:t>
            </a:r>
            <a:r>
              <a:rPr lang="en-US" b="1" dirty="0"/>
              <a:t>/books/14 HTTP/1.1" 200 160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[10/Nov/2024:15:55:16 +0000] "OPTIONS /auth/login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[10/Nov/2024:15:55:16 +0000] "POST /auth/login HTTP/1.1" 200 66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[10/Nov/2024:15:55:16 +0000] "GET /</a:t>
            </a:r>
            <a:r>
              <a:rPr lang="en-US" b="1" dirty="0" err="1"/>
              <a:t>api</a:t>
            </a:r>
            <a:r>
              <a:rPr lang="en-US" b="1" dirty="0"/>
              <a:t>/books/1 HTTP/1.1" 200 2002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[10/Nov/2024:15:55:16 +0000] "GET /</a:t>
            </a:r>
            <a:r>
              <a:rPr lang="en-US" b="1" dirty="0" err="1"/>
              <a:t>api</a:t>
            </a:r>
            <a:r>
              <a:rPr lang="en-US" b="1" dirty="0"/>
              <a:t>/books/1 HTTP/1.1" 304 -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[10/Nov/2024:16:21:35 +0000] "GET /</a:t>
            </a:r>
            <a:r>
              <a:rPr lang="en-US" b="1" dirty="0" err="1"/>
              <a:t>api</a:t>
            </a:r>
            <a:r>
              <a:rPr lang="en-US" b="1" dirty="0"/>
              <a:t>/</a:t>
            </a:r>
            <a:r>
              <a:rPr lang="en-US" b="1" dirty="0" err="1"/>
              <a:t>books-search?title</a:t>
            </a:r>
            <a:r>
              <a:rPr lang="en-US" b="1" dirty="0"/>
              <a:t>=&amp;author=&amp;genre=</a:t>
            </a:r>
            <a:r>
              <a:rPr lang="en-US" b="1" dirty="0" err="1"/>
              <a:t>tamil&amp;location</a:t>
            </a:r>
            <a:r>
              <a:rPr lang="en-US" b="1" dirty="0"/>
              <a:t>=&amp;availability= HTTP/1.1" 200 1485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[10/Nov/2024:16:24:30 +0000] "OPTIONS /</a:t>
            </a:r>
            <a:r>
              <a:rPr lang="en-US" b="1" dirty="0" err="1"/>
              <a:t>api</a:t>
            </a:r>
            <a:r>
              <a:rPr lang="en-US" b="1" dirty="0"/>
              <a:t>/books/2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[10/Nov/2024:16:24:30 +0000] "PUT /</a:t>
            </a:r>
            <a:r>
              <a:rPr lang="en-US" b="1" dirty="0" err="1"/>
              <a:t>api</a:t>
            </a:r>
            <a:r>
              <a:rPr lang="en-US" b="1" dirty="0"/>
              <a:t>/books/2 HTTP/1.1" 200 184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[10/Nov/2024:16:27:05 +0000] "OPTIONS /</a:t>
            </a:r>
            <a:r>
              <a:rPr lang="en-US" b="1" dirty="0" err="1"/>
              <a:t>api</a:t>
            </a:r>
            <a:r>
              <a:rPr lang="en-US" b="1" dirty="0"/>
              <a:t>/books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[10/Nov/2024:16:27:05 +0000] "POST /</a:t>
            </a:r>
            <a:r>
              <a:rPr lang="en-US" b="1" dirty="0" err="1"/>
              <a:t>api</a:t>
            </a:r>
            <a:r>
              <a:rPr lang="en-US" b="1" dirty="0"/>
              <a:t>/books HTTP/1.1" 201 161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[10/Nov/2024:16:28:08 +0000] "OPTIONS /</a:t>
            </a:r>
            <a:r>
              <a:rPr lang="en-US" b="1" dirty="0" err="1"/>
              <a:t>api</a:t>
            </a:r>
            <a:r>
              <a:rPr lang="en-US" b="1" dirty="0"/>
              <a:t>/books/20 HTTP/1.1" 204 0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r>
              <a:rPr lang="en-US" b="1" dirty="0"/>
              <a:t>::1 - - [10/Nov/2024:16:28:08 +0000] "DELETE /</a:t>
            </a:r>
            <a:r>
              <a:rPr lang="en-US" b="1" dirty="0" err="1"/>
              <a:t>api</a:t>
            </a:r>
            <a:r>
              <a:rPr lang="en-US" b="1" dirty="0"/>
              <a:t>/books/20 HTTP/1.1" 204 - "http://localhost:3001/" "Mozilla/5.0 (Macintosh; Intel Mac OS X 10_15_7) </a:t>
            </a:r>
            <a:r>
              <a:rPr lang="en-US" b="1" dirty="0" err="1"/>
              <a:t>AppleWebKit</a:t>
            </a:r>
            <a:r>
              <a:rPr lang="en-US" b="1" dirty="0"/>
              <a:t>/537.36 (KHTML, like Gecko) Chrome/127.0.0.0 Safari/537.36"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6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3D89-1761-D988-7ABC-4AFBE5BA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F1286-F327-C338-9236-37ED8224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E4D72-22FB-4BFE-298A-87B85926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94593"/>
            <a:ext cx="11624441" cy="63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1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5853-024B-9A69-8563-F8CDF158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Project Overview</a:t>
            </a:r>
            <a:endParaRPr lang="en-KH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F964-46FD-109C-0A9A-B739D1F5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To create an online platform that enables users to exchange books, promoting community sharing and access to diverse 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Objectives</a:t>
            </a:r>
            <a:r>
              <a:rPr lang="en-US" sz="2000" dirty="0" err="1"/>
              <a:t>:Facilitate</a:t>
            </a:r>
            <a:r>
              <a:rPr lang="en-US" sz="2000" dirty="0"/>
              <a:t> user-to-user book exchanges.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 a seamless, intuitive interface for searching and listing 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Ensure data consistency, security, and scalability.</a:t>
            </a:r>
          </a:p>
          <a:p>
            <a:endParaRPr lang="en-KH" sz="2000" dirty="0"/>
          </a:p>
        </p:txBody>
      </p:sp>
      <p:pic>
        <p:nvPicPr>
          <p:cNvPr id="5" name="Picture 4" descr="Books on a table">
            <a:extLst>
              <a:ext uri="{FF2B5EF4-FFF2-40B4-BE49-F238E27FC236}">
                <a16:creationId xmlns:a16="http://schemas.microsoft.com/office/drawing/2014/main" id="{6EA48BE0-53C0-11E9-A9C7-A9C00718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95" r="2204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99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1748-EFC8-31C7-400E-0D0CB83D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6A9C81-7D0E-F6BD-8E36-C94D0E61A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F6A3C-CC34-9FF8-465F-2C60CAE0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70" y="1825625"/>
            <a:ext cx="11469414" cy="55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723-DABF-F707-27D5-9F0D9734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7427D-2941-FD28-1E2F-5C3646F4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56B24-F340-FCE2-5C61-B13AFD007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3" y="1825625"/>
            <a:ext cx="10818101" cy="3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F72F-2B87-7984-D012-7BDC0AC5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425C7C"/>
          </a:solidFill>
          <a:ln>
            <a:solidFill>
              <a:srgbClr val="425C7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Password Reset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5E7B9-8F57-EF94-C19F-DADC5387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" y="2480440"/>
            <a:ext cx="10715632" cy="35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D3A7-53EB-E345-5241-36CB116A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Books of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“1”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6CA93-FDE4-C12D-1E59-DA68C8B5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065345"/>
            <a:ext cx="7258052" cy="47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99418-4385-879E-19CF-797AFEB9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eading a book and drinking coffee on the table">
            <a:extLst>
              <a:ext uri="{FF2B5EF4-FFF2-40B4-BE49-F238E27FC236}">
                <a16:creationId xmlns:a16="http://schemas.microsoft.com/office/drawing/2014/main" id="{20F444D7-2434-23E3-5C20-E3D75D28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8" b="13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289F0-2151-2F86-4C72-95F55A45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</a:rPr>
              <a:t>Add a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56892-FE04-CF3F-631B-738A663B8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61" y="178677"/>
            <a:ext cx="9824545" cy="39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7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03512-9176-3937-AB12-6314366E8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ue colored book">
            <a:extLst>
              <a:ext uri="{FF2B5EF4-FFF2-40B4-BE49-F238E27FC236}">
                <a16:creationId xmlns:a16="http://schemas.microsoft.com/office/drawing/2014/main" id="{4FD27746-D6EC-42FF-C2B2-404683ED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24D54-4A96-EA6C-4F65-6E897C7A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>
                <a:solidFill>
                  <a:srgbClr val="FFFFFF"/>
                </a:solidFill>
              </a:rPr>
              <a:t>Update a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5EF92-E653-5633-C4BC-65C1729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36" y="908315"/>
            <a:ext cx="9299029" cy="31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1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825D3-5319-3605-E7FD-DFE114C1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233F-733B-3060-C576-7A013B63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for a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3CB4E-917A-DF72-6158-F04758B4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5" y="1680076"/>
            <a:ext cx="7772400" cy="31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C714-CF3E-8C4A-5438-602C3FDB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KH" sz="4000"/>
              <a:t>GIT 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E82A-AB16-0346-EEF1-627F73E3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454" y="2434201"/>
            <a:ext cx="8303741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/vidhy27/BOOK_EXCHANGE_PLATFORM</a:t>
            </a:r>
            <a:endParaRPr lang="en-KH" sz="2000" dirty="0"/>
          </a:p>
        </p:txBody>
      </p:sp>
    </p:spTree>
    <p:extLst>
      <p:ext uri="{BB962C8B-B14F-4D97-AF65-F5344CB8AC3E}">
        <p14:creationId xmlns:p14="http://schemas.microsoft.com/office/powerpoint/2010/main" val="422896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230-7979-261B-840A-0220CB54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0" name="Graphic 29" descr="Handshake">
            <a:extLst>
              <a:ext uri="{FF2B5EF4-FFF2-40B4-BE49-F238E27FC236}">
                <a16:creationId xmlns:a16="http://schemas.microsoft.com/office/drawing/2014/main" id="{D4B8EA63-E99A-7B7F-3AA4-04A63A8F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612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75054A-5901-C6B8-B454-240DB21B77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153" b="3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57291-7003-F993-24D5-1C61A73B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Stack</a:t>
            </a:r>
            <a:endParaRPr lang="en-KH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2F44DC-9318-69F7-697E-D7DE51A59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87778"/>
              </p:ext>
            </p:extLst>
          </p:nvPr>
        </p:nvGraphicFramePr>
        <p:xfrm>
          <a:off x="838199" y="1825625"/>
          <a:ext cx="1119293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235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5A7D-F257-A1C2-665C-288B870E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Stories Implemented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C98C97-6D9C-8803-8BBB-B1394D68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67762"/>
              </p:ext>
            </p:extLst>
          </p:nvPr>
        </p:nvGraphicFramePr>
        <p:xfrm>
          <a:off x="320040" y="2794088"/>
          <a:ext cx="11548873" cy="326512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{00A15C55-8517-42AA-B614-E9B94910E393}</a:tableStyleId>
              </a:tblPr>
              <a:tblGrid>
                <a:gridCol w="3888203">
                  <a:extLst>
                    <a:ext uri="{9D8B030D-6E8A-4147-A177-3AD203B41FA5}">
                      <a16:colId xmlns:a16="http://schemas.microsoft.com/office/drawing/2014/main" val="1915427252"/>
                    </a:ext>
                  </a:extLst>
                </a:gridCol>
                <a:gridCol w="3786558">
                  <a:extLst>
                    <a:ext uri="{9D8B030D-6E8A-4147-A177-3AD203B41FA5}">
                      <a16:colId xmlns:a16="http://schemas.microsoft.com/office/drawing/2014/main" val="2636679419"/>
                    </a:ext>
                  </a:extLst>
                </a:gridCol>
                <a:gridCol w="3874112">
                  <a:extLst>
                    <a:ext uri="{9D8B030D-6E8A-4147-A177-3AD203B41FA5}">
                      <a16:colId xmlns:a16="http://schemas.microsoft.com/office/drawing/2014/main" val="2720790455"/>
                    </a:ext>
                  </a:extLst>
                </a:gridCol>
              </a:tblGrid>
              <a:tr h="347562">
                <a:tc>
                  <a:txBody>
                    <a:bodyPr/>
                    <a:lstStyle/>
                    <a:p>
                      <a:pPr algn="ctr"/>
                      <a:r>
                        <a:rPr lang="en-KH" sz="1100" b="0" cap="none" spc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U</a:t>
                      </a:r>
                      <a:r>
                        <a:rPr lang="en-US" sz="1100" b="0" cap="none" spc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s</a:t>
                      </a:r>
                      <a:r>
                        <a:rPr lang="en-KH" sz="1100" b="0" cap="none" spc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er Authentication</a:t>
                      </a:r>
                    </a:p>
                  </a:txBody>
                  <a:tcPr marL="95457" marR="73429" marT="73429" marB="7342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100" b="0" cap="none" spc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Book Listing</a:t>
                      </a:r>
                    </a:p>
                  </a:txBody>
                  <a:tcPr marL="95457" marR="73429" marT="73429" marB="7342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100" b="0" cap="none" spc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Book Search</a:t>
                      </a:r>
                    </a:p>
                  </a:txBody>
                  <a:tcPr marL="95457" marR="73429" marT="73429" marB="7342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56019"/>
                  </a:ext>
                </a:extLst>
              </a:tr>
              <a:tr h="291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 Story 1: User Authentication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As a user , I want to securely register, log in, and manage my account, So that I can access and use the book exchange platform.</a:t>
                      </a:r>
                      <a:b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</a:b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Acceptance Criteria: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The platform must allow users to register with a valid email and password.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Passwords must be stored securely using encryption.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Users should be able to reset their password via a password recovery system.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Users should be able to log out from their account.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  <a:p>
                      <a:endParaRPr lang="en-KH" sz="11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5457" marR="73429" marT="73429" marB="73429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 Story 2: Book Listing: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As a user, I want to list books that I want to exchange or lend, So that others can browse and request the books I offer.</a:t>
                      </a:r>
                      <a:b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</a:b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Acceptance Criteria: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Users should be able to add a book to their list by providing details such as title, author, genre, condition, and availability status.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Each book listing must have a unique ID associated with a user’s profile.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Users should be able to edit or delete book listings at any time.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The book listing must be displayed in the user's profile and searchable by others.</a:t>
                      </a:r>
                    </a:p>
                    <a:p>
                      <a:endParaRPr lang="en-KH" sz="11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5457" marR="73429" marT="73429" marB="7342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 Story 3: Book Search</a:t>
                      </a:r>
                      <a:b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As a user, I want to search for books based on criteria such as title, author, genre, and location, So that I can easily find books that interest me</a:t>
                      </a:r>
                      <a:b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</a:b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Acceptance Criteria: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The platform must provide a search bar where users can enter keywords like title, author, or genre.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The platform should allow users to filter search results by availability status, genre, and location.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Users must be able to view detailed information about a book (title, author, condition, etc.) when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clicking on a search result.</a:t>
                      </a:r>
                    </a:p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The search results should be paginated or load incrementally to handle large datasets.</a:t>
                      </a:r>
                    </a:p>
                    <a:p>
                      <a:endParaRPr lang="en-KH" sz="11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5457" marR="73429" marT="73429" marB="7342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05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91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875F-F6A8-C19C-57F3-24558540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20AA99-2906-BC53-1980-A121E7B16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FF40F-CF1B-41B2-2E7B-26F98285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-772688"/>
            <a:ext cx="7772400" cy="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84AC0-E175-925F-F1BF-576F7739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1582-BD91-5FC0-F839-F68CDF1A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napshots of UI</a:t>
            </a:r>
            <a:b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Search Book</a:t>
            </a:r>
            <a:endParaRPr lang="en-KH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359F5-823F-3302-2581-0517A857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8A1AB-62B4-72AA-51C2-DE42829E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26733"/>
            <a:ext cx="10961914" cy="41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5BC80-33AC-DA2D-9681-656850E4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ABB8-7D63-E998-B732-68331AB9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napshots of UI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Search Results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296B6-068C-AA70-9488-A3C6D37C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515D1-7E42-362E-E614-7AC0C6FF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285742"/>
            <a:ext cx="11341554" cy="49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1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5F82-7A33-1CDA-FD46-80C0D6F7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Books, Users Existing 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F4B32-6C02-D882-9D26-252353EA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8A03D-6A56-EB29-0115-C362F4D4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9" y="1277750"/>
            <a:ext cx="11244942" cy="51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980EFD-5858-F2CB-6C1C-6DBB9706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5499-0885-8AAF-F56C-663CCCD7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2143-78BA-C4FB-F005-EBA252631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C8C59-4A2F-1C32-3528-158E7E82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1419440"/>
            <a:ext cx="11602810" cy="50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02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642</TotalTime>
  <Words>2198</Words>
  <Application>Microsoft Macintosh PowerPoint</Application>
  <PresentationFormat>Widescreen</PresentationFormat>
  <Paragraphs>94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Cambria</vt:lpstr>
      <vt:lpstr>Century Gothic</vt:lpstr>
      <vt:lpstr>Wingdings 3</vt:lpstr>
      <vt:lpstr>Ion Boardroom</vt:lpstr>
      <vt:lpstr>PowerPoint Presentation</vt:lpstr>
      <vt:lpstr>Project Overview</vt:lpstr>
      <vt:lpstr>Technology Stack</vt:lpstr>
      <vt:lpstr>User Stories Implemented</vt:lpstr>
      <vt:lpstr>PowerPoint Presentation</vt:lpstr>
      <vt:lpstr>Snapshots of UI Search Book</vt:lpstr>
      <vt:lpstr>Snapshots of UI Search Results  </vt:lpstr>
      <vt:lpstr>Add Books, Users Existing Book</vt:lpstr>
      <vt:lpstr>Edit Books</vt:lpstr>
      <vt:lpstr>Add Book, shows under “Your books”</vt:lpstr>
      <vt:lpstr>Delete Books</vt:lpstr>
      <vt:lpstr>Logout functionality</vt:lpstr>
      <vt:lpstr>service like Twilio API</vt:lpstr>
      <vt:lpstr>PowerPoint Presentation</vt:lpstr>
      <vt:lpstr>TWILIO SANDBOX MSG TEST:</vt:lpstr>
      <vt:lpstr>SUCCESS-TEST</vt:lpstr>
      <vt:lpstr>Snapshots of API response in Postman  </vt:lpstr>
      <vt:lpstr>APPLICATION LOGS:</vt:lpstr>
      <vt:lpstr>PowerPoint Presentation</vt:lpstr>
      <vt:lpstr>Register</vt:lpstr>
      <vt:lpstr>Login</vt:lpstr>
      <vt:lpstr>Password Reset</vt:lpstr>
      <vt:lpstr>Get Books of Userid “1”</vt:lpstr>
      <vt:lpstr>Add a book</vt:lpstr>
      <vt:lpstr>Update a book</vt:lpstr>
      <vt:lpstr>Search for a book</vt:lpstr>
      <vt:lpstr>GIT 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SIVA SHANKARI S .</dc:creator>
  <cp:lastModifiedBy>VIDHYA V .</cp:lastModifiedBy>
  <cp:revision>47</cp:revision>
  <dcterms:created xsi:type="dcterms:W3CDTF">2024-10-25T06:23:35Z</dcterms:created>
  <dcterms:modified xsi:type="dcterms:W3CDTF">2024-11-15T15:50:20Z</dcterms:modified>
</cp:coreProperties>
</file>